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Ex1.xml" ContentType="application/vnd.ms-office.chartex+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76" r:id="rId5"/>
    <p:sldId id="259" r:id="rId6"/>
    <p:sldId id="260" r:id="rId7"/>
    <p:sldId id="275" r:id="rId8"/>
    <p:sldId id="272" r:id="rId9"/>
    <p:sldId id="273" r:id="rId10"/>
    <p:sldId id="261" r:id="rId11"/>
    <p:sldId id="262" r:id="rId12"/>
    <p:sldId id="263" r:id="rId13"/>
    <p:sldId id="264" r:id="rId14"/>
    <p:sldId id="267" r:id="rId15"/>
    <p:sldId id="268" r:id="rId16"/>
    <p:sldId id="265" r:id="rId17"/>
    <p:sldId id="266" r:id="rId18"/>
    <p:sldId id="271" r:id="rId19"/>
    <p:sldId id="269" r:id="rId20"/>
    <p:sldId id="270"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2" d="100"/>
          <a:sy n="82" d="100"/>
        </p:scale>
        <p:origin x="62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D:\Microsoft%20Excel\Projects\5.-Business-Intel_Phone-Sales_Challenge-5.csv" TargetMode="External"/><Relationship Id="rId2" Type="http://schemas.microsoft.com/office/2011/relationships/chartColorStyle" Target="colors1.xml"/><Relationship Id="rId1" Type="http://schemas.microsoft.com/office/2011/relationships/chartStyle" Target="style1.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D:\Microsoft%20Excel\Projects\5.-Business-Intel_Phone-Sales_Challenge-5.csv"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SALES</a:t>
            </a:r>
            <a:r>
              <a:rPr lang="en-IN" baseline="0"/>
              <a:t> BY COUNTRY</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5138692038495188"/>
          <c:y val="0.17171296296296298"/>
          <c:w val="0.79394641294838142"/>
          <c:h val="0.72088764946048411"/>
        </c:manualLayout>
      </c:layout>
      <c:barChart>
        <c:barDir val="bar"/>
        <c:grouping val="clustered"/>
        <c:varyColors val="0"/>
        <c:ser>
          <c:idx val="0"/>
          <c:order val="0"/>
          <c:tx>
            <c:strRef>
              <c:f>[2]Sheet1!$M$5</c:f>
              <c:strCache>
                <c:ptCount val="1"/>
                <c:pt idx="0">
                  <c:v>336000</c:v>
                </c:pt>
              </c:strCache>
            </c:strRef>
          </c:tx>
          <c:spPr>
            <a:solidFill>
              <a:schemeClr val="accent1"/>
            </a:solidFill>
            <a:ln>
              <a:noFill/>
            </a:ln>
            <a:effectLst/>
          </c:spPr>
          <c:invertIfNegative val="0"/>
          <c:cat>
            <c:strRef>
              <c:f>[2]Sheet1!$L$6:$L$10</c:f>
              <c:strCache>
                <c:ptCount val="4"/>
                <c:pt idx="0">
                  <c:v>Motorola</c:v>
                </c:pt>
                <c:pt idx="1">
                  <c:v>Samsung</c:v>
                </c:pt>
                <c:pt idx="2">
                  <c:v>LG</c:v>
                </c:pt>
                <c:pt idx="3">
                  <c:v>Nokia</c:v>
                </c:pt>
              </c:strCache>
            </c:strRef>
          </c:cat>
          <c:val>
            <c:numRef>
              <c:f>[2]Sheet1!$M$6:$M$10</c:f>
              <c:numCache>
                <c:formatCode>General</c:formatCode>
                <c:ptCount val="5"/>
                <c:pt idx="0">
                  <c:v>268850</c:v>
                </c:pt>
                <c:pt idx="1">
                  <c:v>241900</c:v>
                </c:pt>
                <c:pt idx="2">
                  <c:v>213600</c:v>
                </c:pt>
                <c:pt idx="3">
                  <c:v>185900</c:v>
                </c:pt>
              </c:numCache>
            </c:numRef>
          </c:val>
          <c:extLst>
            <c:ext xmlns:c16="http://schemas.microsoft.com/office/drawing/2014/chart" uri="{C3380CC4-5D6E-409C-BE32-E72D297353CC}">
              <c16:uniqueId val="{00000000-746A-490B-A0DE-CE6F29C0616D}"/>
            </c:ext>
          </c:extLst>
        </c:ser>
        <c:dLbls>
          <c:showLegendKey val="0"/>
          <c:showVal val="0"/>
          <c:showCatName val="0"/>
          <c:showSerName val="0"/>
          <c:showPercent val="0"/>
          <c:showBubbleSize val="0"/>
        </c:dLbls>
        <c:gapWidth val="182"/>
        <c:axId val="119143055"/>
        <c:axId val="119138255"/>
      </c:barChart>
      <c:catAx>
        <c:axId val="119143055"/>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700" b="0" i="0" u="none" strike="noStrike" kern="1200" baseline="0">
                <a:solidFill>
                  <a:schemeClr val="tx1">
                    <a:lumMod val="65000"/>
                    <a:lumOff val="35000"/>
                  </a:schemeClr>
                </a:solidFill>
                <a:latin typeface="+mn-lt"/>
                <a:ea typeface="+mn-ea"/>
                <a:cs typeface="+mn-cs"/>
              </a:defRPr>
            </a:pPr>
            <a:endParaRPr lang="en-US"/>
          </a:p>
        </c:txPr>
        <c:crossAx val="119138255"/>
        <c:crosses val="autoZero"/>
        <c:auto val="1"/>
        <c:lblAlgn val="ctr"/>
        <c:lblOffset val="100"/>
        <c:noMultiLvlLbl val="0"/>
      </c:catAx>
      <c:valAx>
        <c:axId val="11913825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700" b="0" i="0" u="none" strike="noStrike" kern="1200" baseline="0">
                <a:solidFill>
                  <a:schemeClr val="tx1">
                    <a:lumMod val="65000"/>
                    <a:lumOff val="35000"/>
                  </a:schemeClr>
                </a:solidFill>
                <a:latin typeface="+mn-lt"/>
                <a:ea typeface="+mn-ea"/>
                <a:cs typeface="+mn-cs"/>
              </a:defRPr>
            </a:pPr>
            <a:endParaRPr lang="en-US"/>
          </a:p>
        </c:txPr>
        <c:crossAx val="119143055"/>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'5.-Business-Intel_Phone-Sales_C'!$M$8:$M$12</cx:f>
        <cx:lvl ptCount="5">
          <cx:pt idx="0">Apple</cx:pt>
          <cx:pt idx="1">LG</cx:pt>
          <cx:pt idx="2">Samsung</cx:pt>
          <cx:pt idx="3">Motorola</cx:pt>
          <cx:pt idx="4">Nokia</cx:pt>
        </cx:lvl>
      </cx:strDim>
      <cx:numDim type="val">
        <cx:f>'5.-Business-Intel_Phone-Sales_C'!$N$8:$N$12</cx:f>
        <cx:lvl ptCount="5" formatCode="General">
          <cx:pt idx="0">32136000</cx:pt>
          <cx:pt idx="1">31825600</cx:pt>
          <cx:pt idx="2">25067400</cx:pt>
          <cx:pt idx="3">17385000</cx:pt>
          <cx:pt idx="4">13586300</cx:pt>
        </cx:lvl>
      </cx:numDim>
    </cx:data>
  </cx:chartData>
  <cx:chart>
    <cx:title pos="t" align="ctr" overlay="0">
      <cx:tx>
        <cx:txData>
          <cx:v>TOTAL REVENUE</cx:v>
        </cx:txData>
      </cx:tx>
      <cx:txPr>
        <a:bodyPr spcFirstLastPara="1" vertOverflow="ellipsis" horzOverflow="overflow" wrap="square" lIns="0" tIns="0" rIns="0" bIns="0" anchor="ctr" anchorCtr="1"/>
        <a:lstStyle/>
        <a:p>
          <a:pPr algn="ctr" rtl="0">
            <a:defRPr sz="2800"/>
          </a:pPr>
          <a:r>
            <a:rPr lang="en-US" sz="2800" b="0" i="0" u="none" strike="noStrike" baseline="0">
              <a:solidFill>
                <a:sysClr val="windowText" lastClr="000000">
                  <a:lumMod val="65000"/>
                  <a:lumOff val="35000"/>
                </a:sysClr>
              </a:solidFill>
              <a:latin typeface="Calibri" panose="020F0502020204030204"/>
            </a:rPr>
            <a:t>TOTAL REVENUE</a:t>
          </a:r>
        </a:p>
      </cx:txPr>
    </cx:title>
    <cx:plotArea>
      <cx:plotAreaRegion>
        <cx:series layoutId="funnel" uniqueId="{391D3965-D20A-4C26-A96A-581A88E6BEEA}">
          <cx:tx>
            <cx:txData>
              <cx:f>'5.-Business-Intel_Phone-Sales_C'!$N$7</cx:f>
              <cx:v>TOTAL REVENUE</cx:v>
            </cx:txData>
          </cx:tx>
          <cx:dataLabels>
            <cx:visibility seriesName="0" categoryName="0" value="1"/>
          </cx:dataLabels>
          <cx:dataId val="0"/>
        </cx:series>
      </cx:plotAreaRegion>
      <cx:axis id="0">
        <cx:catScaling gapWidth="0.0599999987"/>
        <cx:tickLabels/>
        <cx:txPr>
          <a:bodyPr spcFirstLastPara="1" vertOverflow="ellipsis" horzOverflow="overflow" wrap="square" lIns="0" tIns="0" rIns="0" bIns="0" anchor="ctr" anchorCtr="1"/>
          <a:lstStyle/>
          <a:p>
            <a:pPr algn="ctr" rtl="0">
              <a:defRPr sz="1700"/>
            </a:pPr>
            <a:endParaRPr lang="en-US" sz="1700" b="0" i="0" u="none" strike="noStrike" baseline="0">
              <a:solidFill>
                <a:prstClr val="black">
                  <a:lumMod val="65000"/>
                  <a:lumOff val="35000"/>
                </a:prstClr>
              </a:solidFill>
              <a:latin typeface="Trebuchet MS" panose="020B0603020202020204"/>
            </a:endParaRPr>
          </a:p>
        </cx:txPr>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419">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png>
</file>

<file path=ppt/media/image10.png>
</file>

<file path=ppt/media/image11.png>
</file>

<file path=ppt/media/image12.png>
</file>

<file path=ppt/media/image2.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8/13/2024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8/13/2024</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8/13/2024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microsoft.com/office/2014/relationships/chartEx" Target="../charts/chartEx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1160865"/>
            <a:ext cx="7766936" cy="1646302"/>
          </a:xfrm>
        </p:spPr>
        <p:txBody>
          <a:bodyPr/>
          <a:lstStyle/>
          <a:p>
            <a:pPr algn="ctr"/>
            <a:r>
              <a:rPr lang="en-IN" sz="5400" b="1" spc="1060" dirty="0">
                <a:solidFill>
                  <a:schemeClr val="tx1"/>
                </a:solidFill>
                <a:latin typeface="Cambria"/>
                <a:cs typeface="Cambria"/>
              </a:rPr>
              <a:t>DATA</a:t>
            </a:r>
            <a:r>
              <a:rPr lang="en-IN" sz="5400" b="1" spc="180" dirty="0">
                <a:solidFill>
                  <a:schemeClr val="tx1"/>
                </a:solidFill>
                <a:latin typeface="Cambria"/>
                <a:cs typeface="Cambria"/>
              </a:rPr>
              <a:t> </a:t>
            </a:r>
            <a:r>
              <a:rPr lang="en-IN" sz="5400" b="1" spc="994" dirty="0">
                <a:solidFill>
                  <a:schemeClr val="tx1"/>
                </a:solidFill>
                <a:latin typeface="Cambria"/>
                <a:cs typeface="Cambria"/>
              </a:rPr>
              <a:t>ANALYSIS</a:t>
            </a:r>
            <a:endParaRPr lang="en-IN" b="1" dirty="0">
              <a:solidFill>
                <a:schemeClr val="tx1"/>
              </a:solidFill>
            </a:endParaRPr>
          </a:p>
        </p:txBody>
      </p:sp>
      <p:sp>
        <p:nvSpPr>
          <p:cNvPr id="3" name="Subtitle 2"/>
          <p:cNvSpPr>
            <a:spLocks noGrp="1"/>
          </p:cNvSpPr>
          <p:nvPr>
            <p:ph type="subTitle" idx="1"/>
          </p:nvPr>
        </p:nvSpPr>
        <p:spPr>
          <a:xfrm>
            <a:off x="1507067" y="2807167"/>
            <a:ext cx="7766936" cy="1096899"/>
          </a:xfrm>
        </p:spPr>
        <p:txBody>
          <a:bodyPr/>
          <a:lstStyle/>
          <a:p>
            <a:pPr algn="ctr"/>
            <a:r>
              <a:rPr lang="en-IN" b="1" dirty="0">
                <a:solidFill>
                  <a:schemeClr val="tx1"/>
                </a:solidFill>
              </a:rPr>
              <a:t>Using SQL</a:t>
            </a:r>
          </a:p>
          <a:p>
            <a:pPr algn="ctr"/>
            <a:r>
              <a:rPr lang="en-IN" b="1" dirty="0">
                <a:solidFill>
                  <a:schemeClr val="tx1"/>
                </a:solidFill>
              </a:rPr>
              <a:t>BY ANISH KULKARNI</a:t>
            </a:r>
          </a:p>
        </p:txBody>
      </p:sp>
    </p:spTree>
    <p:extLst>
      <p:ext uri="{BB962C8B-B14F-4D97-AF65-F5344CB8AC3E}">
        <p14:creationId xmlns:p14="http://schemas.microsoft.com/office/powerpoint/2010/main" val="3803071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1"/>
                </a:solidFill>
              </a:rPr>
              <a:t>Maximum Sales by country</a:t>
            </a:r>
          </a:p>
        </p:txBody>
      </p:sp>
      <p:pic>
        <p:nvPicPr>
          <p:cNvPr id="9" name="Picture 8">
            <a:extLst>
              <a:ext uri="{FF2B5EF4-FFF2-40B4-BE49-F238E27FC236}">
                <a16:creationId xmlns:a16="http://schemas.microsoft.com/office/drawing/2014/main" id="{F8BBD2A2-F201-F3B5-6F2C-172D52DC4350}"/>
              </a:ext>
            </a:extLst>
          </p:cNvPr>
          <p:cNvPicPr>
            <a:picLocks noChangeAspect="1"/>
          </p:cNvPicPr>
          <p:nvPr/>
        </p:nvPicPr>
        <p:blipFill rotWithShape="1">
          <a:blip r:embed="rId2"/>
          <a:srcRect l="13043" t="10475" r="52411" b="33198"/>
          <a:stretch/>
        </p:blipFill>
        <p:spPr>
          <a:xfrm>
            <a:off x="1212980" y="1371600"/>
            <a:ext cx="7296538" cy="5318449"/>
          </a:xfrm>
          <a:prstGeom prst="rect">
            <a:avLst/>
          </a:prstGeom>
        </p:spPr>
      </p:pic>
    </p:spTree>
    <p:extLst>
      <p:ext uri="{BB962C8B-B14F-4D97-AF65-F5344CB8AC3E}">
        <p14:creationId xmlns:p14="http://schemas.microsoft.com/office/powerpoint/2010/main" val="3227285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96DA93D8-0FF8-4514-890C-F9213A84491C}"/>
              </a:ext>
            </a:extLst>
          </p:cNvPr>
          <p:cNvGraphicFramePr>
            <a:graphicFrameLocks/>
          </p:cNvGraphicFramePr>
          <p:nvPr>
            <p:extLst>
              <p:ext uri="{D42A27DB-BD31-4B8C-83A1-F6EECF244321}">
                <p14:modId xmlns:p14="http://schemas.microsoft.com/office/powerpoint/2010/main" val="3447678520"/>
              </p:ext>
            </p:extLst>
          </p:nvPr>
        </p:nvGraphicFramePr>
        <p:xfrm>
          <a:off x="410546" y="307910"/>
          <a:ext cx="9209315" cy="515049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161119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5F70E-0D94-C6C8-02C1-B7996115D7E3}"/>
              </a:ext>
            </a:extLst>
          </p:cNvPr>
          <p:cNvSpPr>
            <a:spLocks noGrp="1"/>
          </p:cNvSpPr>
          <p:nvPr>
            <p:ph type="title"/>
          </p:nvPr>
        </p:nvSpPr>
        <p:spPr>
          <a:xfrm>
            <a:off x="117496" y="311020"/>
            <a:ext cx="11396480" cy="1340498"/>
          </a:xfrm>
        </p:spPr>
        <p:txBody>
          <a:bodyPr/>
          <a:lstStyle/>
          <a:p>
            <a:r>
              <a:rPr lang="en-IN" dirty="0">
                <a:solidFill>
                  <a:schemeClr val="tx1"/>
                </a:solidFill>
              </a:rPr>
              <a:t>TOTAL REVENUE OF EACH MOBILE BRAND IN DOLLARS</a:t>
            </a:r>
          </a:p>
        </p:txBody>
      </p:sp>
      <p:pic>
        <p:nvPicPr>
          <p:cNvPr id="7" name="Picture 6">
            <a:extLst>
              <a:ext uri="{FF2B5EF4-FFF2-40B4-BE49-F238E27FC236}">
                <a16:creationId xmlns:a16="http://schemas.microsoft.com/office/drawing/2014/main" id="{01A7A317-FE58-8B7A-4207-AC0DC845574A}"/>
              </a:ext>
            </a:extLst>
          </p:cNvPr>
          <p:cNvPicPr>
            <a:picLocks noChangeAspect="1"/>
          </p:cNvPicPr>
          <p:nvPr/>
        </p:nvPicPr>
        <p:blipFill rotWithShape="1">
          <a:blip r:embed="rId2"/>
          <a:srcRect l="11556" t="5987" r="40000" b="30204"/>
          <a:stretch/>
        </p:blipFill>
        <p:spPr>
          <a:xfrm>
            <a:off x="513182" y="981269"/>
            <a:ext cx="8388221" cy="5820916"/>
          </a:xfrm>
          <a:prstGeom prst="rect">
            <a:avLst/>
          </a:prstGeom>
        </p:spPr>
      </p:pic>
    </p:spTree>
    <p:extLst>
      <p:ext uri="{BB962C8B-B14F-4D97-AF65-F5344CB8AC3E}">
        <p14:creationId xmlns:p14="http://schemas.microsoft.com/office/powerpoint/2010/main" val="40313007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2="http://schemas.microsoft.com/office/drawing/2015/10/21/chartex">
        <mc:Choice Requires="cx2">
          <p:graphicFrame>
            <p:nvGraphicFramePr>
              <p:cNvPr id="4" name="Chart 3">
                <a:extLst>
                  <a:ext uri="{FF2B5EF4-FFF2-40B4-BE49-F238E27FC236}">
                    <a16:creationId xmlns:a16="http://schemas.microsoft.com/office/drawing/2014/main" id="{9D830391-70D1-1240-C44E-A320AA55B29B}"/>
                  </a:ext>
                </a:extLst>
              </p:cNvPr>
              <p:cNvGraphicFramePr/>
              <p:nvPr>
                <p:extLst>
                  <p:ext uri="{D42A27DB-BD31-4B8C-83A1-F6EECF244321}">
                    <p14:modId xmlns:p14="http://schemas.microsoft.com/office/powerpoint/2010/main" val="1823717640"/>
                  </p:ext>
                </p:extLst>
              </p:nvPr>
            </p:nvGraphicFramePr>
            <p:xfrm>
              <a:off x="1082351" y="709126"/>
              <a:ext cx="8313576" cy="5243804"/>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4" name="Chart 3">
                <a:extLst>
                  <a:ext uri="{FF2B5EF4-FFF2-40B4-BE49-F238E27FC236}">
                    <a16:creationId xmlns:a16="http://schemas.microsoft.com/office/drawing/2014/main" id="{9D830391-70D1-1240-C44E-A320AA55B29B}"/>
                  </a:ext>
                </a:extLst>
              </p:cNvPr>
              <p:cNvPicPr>
                <a:picLocks noGrp="1" noRot="1" noChangeAspect="1" noMove="1" noResize="1" noEditPoints="1" noAdjustHandles="1" noChangeArrowheads="1" noChangeShapeType="1"/>
              </p:cNvPicPr>
              <p:nvPr/>
            </p:nvPicPr>
            <p:blipFill>
              <a:blip r:embed="rId3"/>
              <a:stretch>
                <a:fillRect/>
              </a:stretch>
            </p:blipFill>
            <p:spPr>
              <a:xfrm>
                <a:off x="1082351" y="709126"/>
                <a:ext cx="8313576" cy="5243804"/>
              </a:xfrm>
              <a:prstGeom prst="rect">
                <a:avLst/>
              </a:prstGeom>
            </p:spPr>
          </p:pic>
        </mc:Fallback>
      </mc:AlternateContent>
    </p:spTree>
    <p:extLst>
      <p:ext uri="{BB962C8B-B14F-4D97-AF65-F5344CB8AC3E}">
        <p14:creationId xmlns:p14="http://schemas.microsoft.com/office/powerpoint/2010/main" val="36495014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D5CE1-791C-B1F1-DA79-C94C53CA3318}"/>
              </a:ext>
            </a:extLst>
          </p:cNvPr>
          <p:cNvSpPr>
            <a:spLocks noGrp="1"/>
          </p:cNvSpPr>
          <p:nvPr>
            <p:ph type="title"/>
          </p:nvPr>
        </p:nvSpPr>
        <p:spPr>
          <a:xfrm>
            <a:off x="503853" y="609600"/>
            <a:ext cx="9470571" cy="1320800"/>
          </a:xfrm>
        </p:spPr>
        <p:txBody>
          <a:bodyPr/>
          <a:lstStyle/>
          <a:p>
            <a:r>
              <a:rPr lang="en-IN" dirty="0">
                <a:solidFill>
                  <a:schemeClr val="tx1"/>
                </a:solidFill>
              </a:rPr>
              <a:t>AVERAGE UNIT PRICE OF MOBILE BY DISTRIBUTOR</a:t>
            </a:r>
          </a:p>
        </p:txBody>
      </p:sp>
      <p:pic>
        <p:nvPicPr>
          <p:cNvPr id="7" name="Picture 6">
            <a:extLst>
              <a:ext uri="{FF2B5EF4-FFF2-40B4-BE49-F238E27FC236}">
                <a16:creationId xmlns:a16="http://schemas.microsoft.com/office/drawing/2014/main" id="{3A9F7476-8C95-EBE1-84B7-776A13495BF1}"/>
              </a:ext>
            </a:extLst>
          </p:cNvPr>
          <p:cNvPicPr>
            <a:picLocks noChangeAspect="1"/>
          </p:cNvPicPr>
          <p:nvPr/>
        </p:nvPicPr>
        <p:blipFill rotWithShape="1">
          <a:blip r:embed="rId2"/>
          <a:srcRect l="13010" t="17551" r="43979" b="22993"/>
          <a:stretch/>
        </p:blipFill>
        <p:spPr>
          <a:xfrm>
            <a:off x="578497" y="1930400"/>
            <a:ext cx="7268548" cy="4665157"/>
          </a:xfrm>
          <a:prstGeom prst="rect">
            <a:avLst/>
          </a:prstGeom>
        </p:spPr>
      </p:pic>
    </p:spTree>
    <p:extLst>
      <p:ext uri="{BB962C8B-B14F-4D97-AF65-F5344CB8AC3E}">
        <p14:creationId xmlns:p14="http://schemas.microsoft.com/office/powerpoint/2010/main" val="23086691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D08A9-9ACF-8858-9F17-EC8B6C7DC6DF}"/>
              </a:ext>
            </a:extLst>
          </p:cNvPr>
          <p:cNvSpPr>
            <a:spLocks noGrp="1"/>
          </p:cNvSpPr>
          <p:nvPr>
            <p:ph type="title"/>
          </p:nvPr>
        </p:nvSpPr>
        <p:spPr/>
        <p:txBody>
          <a:bodyPr>
            <a:normAutofit fontScale="90000"/>
          </a:bodyPr>
          <a:lstStyle/>
          <a:p>
            <a:r>
              <a:rPr lang="en-IN" dirty="0">
                <a:solidFill>
                  <a:schemeClr val="tx1"/>
                </a:solidFill>
              </a:rPr>
              <a:t>MOBILE SALES &amp; OTHER DETAILS OF DISTRIBUTOR STARTING FROM S ALPHABHET</a:t>
            </a:r>
          </a:p>
        </p:txBody>
      </p:sp>
      <p:pic>
        <p:nvPicPr>
          <p:cNvPr id="4" name="Picture 3">
            <a:extLst>
              <a:ext uri="{FF2B5EF4-FFF2-40B4-BE49-F238E27FC236}">
                <a16:creationId xmlns:a16="http://schemas.microsoft.com/office/drawing/2014/main" id="{9D1F1C0D-A066-8766-E931-60944316C915}"/>
              </a:ext>
            </a:extLst>
          </p:cNvPr>
          <p:cNvPicPr>
            <a:picLocks noChangeAspect="1"/>
          </p:cNvPicPr>
          <p:nvPr/>
        </p:nvPicPr>
        <p:blipFill rotWithShape="1">
          <a:blip r:embed="rId2"/>
          <a:srcRect l="13316" r="25842" b="19592"/>
          <a:stretch/>
        </p:blipFill>
        <p:spPr>
          <a:xfrm>
            <a:off x="717767" y="1623950"/>
            <a:ext cx="7420197" cy="4860826"/>
          </a:xfrm>
          <a:prstGeom prst="rect">
            <a:avLst/>
          </a:prstGeom>
        </p:spPr>
      </p:pic>
    </p:spTree>
    <p:extLst>
      <p:ext uri="{BB962C8B-B14F-4D97-AF65-F5344CB8AC3E}">
        <p14:creationId xmlns:p14="http://schemas.microsoft.com/office/powerpoint/2010/main" val="4143941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B9073-FD2D-D193-E55E-157D0F879EAE}"/>
              </a:ext>
            </a:extLst>
          </p:cNvPr>
          <p:cNvSpPr>
            <a:spLocks noGrp="1"/>
          </p:cNvSpPr>
          <p:nvPr>
            <p:ph type="title"/>
          </p:nvPr>
        </p:nvSpPr>
        <p:spPr/>
        <p:txBody>
          <a:bodyPr/>
          <a:lstStyle/>
          <a:p>
            <a:r>
              <a:rPr lang="en-IN" dirty="0">
                <a:solidFill>
                  <a:schemeClr val="tx1"/>
                </a:solidFill>
              </a:rPr>
              <a:t>JOINS</a:t>
            </a:r>
          </a:p>
        </p:txBody>
      </p:sp>
      <p:pic>
        <p:nvPicPr>
          <p:cNvPr id="7" name="Picture 6">
            <a:extLst>
              <a:ext uri="{FF2B5EF4-FFF2-40B4-BE49-F238E27FC236}">
                <a16:creationId xmlns:a16="http://schemas.microsoft.com/office/drawing/2014/main" id="{5E3C3435-03E4-681F-33AA-80151242995F}"/>
              </a:ext>
            </a:extLst>
          </p:cNvPr>
          <p:cNvPicPr>
            <a:picLocks noChangeAspect="1"/>
          </p:cNvPicPr>
          <p:nvPr/>
        </p:nvPicPr>
        <p:blipFill rotWithShape="1">
          <a:blip r:embed="rId2"/>
          <a:srcRect l="13470" t="15375" r="36403" b="32925"/>
          <a:stretch/>
        </p:blipFill>
        <p:spPr>
          <a:xfrm>
            <a:off x="793102" y="1506375"/>
            <a:ext cx="8480900" cy="4920219"/>
          </a:xfrm>
          <a:prstGeom prst="rect">
            <a:avLst/>
          </a:prstGeom>
        </p:spPr>
      </p:pic>
    </p:spTree>
    <p:extLst>
      <p:ext uri="{BB962C8B-B14F-4D97-AF65-F5344CB8AC3E}">
        <p14:creationId xmlns:p14="http://schemas.microsoft.com/office/powerpoint/2010/main" val="18850900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BE722-A5CF-5F1E-9CC2-D68B87413265}"/>
              </a:ext>
            </a:extLst>
          </p:cNvPr>
          <p:cNvSpPr>
            <a:spLocks noGrp="1"/>
          </p:cNvSpPr>
          <p:nvPr>
            <p:ph type="title"/>
          </p:nvPr>
        </p:nvSpPr>
        <p:spPr/>
        <p:txBody>
          <a:bodyPr/>
          <a:lstStyle/>
          <a:p>
            <a:r>
              <a:rPr lang="en-IN" dirty="0">
                <a:solidFill>
                  <a:schemeClr val="tx1"/>
                </a:solidFill>
              </a:rPr>
              <a:t>JOINS</a:t>
            </a:r>
          </a:p>
        </p:txBody>
      </p:sp>
      <p:pic>
        <p:nvPicPr>
          <p:cNvPr id="7" name="Picture 6">
            <a:extLst>
              <a:ext uri="{FF2B5EF4-FFF2-40B4-BE49-F238E27FC236}">
                <a16:creationId xmlns:a16="http://schemas.microsoft.com/office/drawing/2014/main" id="{7EDB4D9A-69FE-519C-50FA-F7BAEE71D568}"/>
              </a:ext>
            </a:extLst>
          </p:cNvPr>
          <p:cNvPicPr>
            <a:picLocks noChangeAspect="1"/>
          </p:cNvPicPr>
          <p:nvPr/>
        </p:nvPicPr>
        <p:blipFill rotWithShape="1">
          <a:blip r:embed="rId2"/>
          <a:srcRect l="13240" t="12517" r="17653" b="6259"/>
          <a:stretch/>
        </p:blipFill>
        <p:spPr>
          <a:xfrm>
            <a:off x="546706" y="1270000"/>
            <a:ext cx="8503987" cy="5202763"/>
          </a:xfrm>
          <a:prstGeom prst="rect">
            <a:avLst/>
          </a:prstGeom>
        </p:spPr>
      </p:pic>
    </p:spTree>
    <p:extLst>
      <p:ext uri="{BB962C8B-B14F-4D97-AF65-F5344CB8AC3E}">
        <p14:creationId xmlns:p14="http://schemas.microsoft.com/office/powerpoint/2010/main" val="41379702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E5C6C-F680-5FD4-9983-F337F93CF586}"/>
              </a:ext>
            </a:extLst>
          </p:cNvPr>
          <p:cNvSpPr>
            <a:spLocks noGrp="1"/>
          </p:cNvSpPr>
          <p:nvPr>
            <p:ph type="title"/>
          </p:nvPr>
        </p:nvSpPr>
        <p:spPr/>
        <p:txBody>
          <a:bodyPr/>
          <a:lstStyle/>
          <a:p>
            <a:r>
              <a:rPr lang="en-IN" dirty="0">
                <a:solidFill>
                  <a:schemeClr val="tx1"/>
                </a:solidFill>
              </a:rPr>
              <a:t>DISPLAYING VIEW OUTPUT</a:t>
            </a:r>
          </a:p>
        </p:txBody>
      </p:sp>
      <p:pic>
        <p:nvPicPr>
          <p:cNvPr id="5" name="Picture 4">
            <a:extLst>
              <a:ext uri="{FF2B5EF4-FFF2-40B4-BE49-F238E27FC236}">
                <a16:creationId xmlns:a16="http://schemas.microsoft.com/office/drawing/2014/main" id="{62599567-39DA-B131-8776-F65E34B453B5}"/>
              </a:ext>
            </a:extLst>
          </p:cNvPr>
          <p:cNvPicPr>
            <a:picLocks noChangeAspect="1"/>
          </p:cNvPicPr>
          <p:nvPr/>
        </p:nvPicPr>
        <p:blipFill rotWithShape="1">
          <a:blip r:embed="rId2"/>
          <a:srcRect l="11651" t="14815" r="17258" b="17421"/>
          <a:stretch/>
        </p:blipFill>
        <p:spPr>
          <a:xfrm>
            <a:off x="513183" y="1447282"/>
            <a:ext cx="9116798" cy="4888204"/>
          </a:xfrm>
          <a:prstGeom prst="rect">
            <a:avLst/>
          </a:prstGeom>
        </p:spPr>
      </p:pic>
    </p:spTree>
    <p:extLst>
      <p:ext uri="{BB962C8B-B14F-4D97-AF65-F5344CB8AC3E}">
        <p14:creationId xmlns:p14="http://schemas.microsoft.com/office/powerpoint/2010/main" val="3181638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99DE-236C-8659-22C3-7A590C276149}"/>
              </a:ext>
            </a:extLst>
          </p:cNvPr>
          <p:cNvSpPr>
            <a:spLocks noGrp="1"/>
          </p:cNvSpPr>
          <p:nvPr>
            <p:ph type="title"/>
          </p:nvPr>
        </p:nvSpPr>
        <p:spPr/>
        <p:txBody>
          <a:bodyPr/>
          <a:lstStyle/>
          <a:p>
            <a:r>
              <a:rPr lang="en-IN" dirty="0">
                <a:solidFill>
                  <a:schemeClr val="tx1"/>
                </a:solidFill>
              </a:rPr>
              <a:t>COUNTRIES WHICH HAVE UNIT PRICE OF MORE THAN 500</a:t>
            </a:r>
          </a:p>
        </p:txBody>
      </p:sp>
      <p:pic>
        <p:nvPicPr>
          <p:cNvPr id="5" name="Picture 4">
            <a:extLst>
              <a:ext uri="{FF2B5EF4-FFF2-40B4-BE49-F238E27FC236}">
                <a16:creationId xmlns:a16="http://schemas.microsoft.com/office/drawing/2014/main" id="{894522D4-7DBE-FEB8-F10A-4A1415D33130}"/>
              </a:ext>
            </a:extLst>
          </p:cNvPr>
          <p:cNvPicPr>
            <a:picLocks noChangeAspect="1"/>
          </p:cNvPicPr>
          <p:nvPr/>
        </p:nvPicPr>
        <p:blipFill rotWithShape="1">
          <a:blip r:embed="rId2"/>
          <a:srcRect l="13087" t="10749" r="36250" b="20544"/>
          <a:stretch/>
        </p:blipFill>
        <p:spPr>
          <a:xfrm>
            <a:off x="895738" y="1930400"/>
            <a:ext cx="7557797" cy="4711960"/>
          </a:xfrm>
          <a:prstGeom prst="rect">
            <a:avLst/>
          </a:prstGeom>
        </p:spPr>
      </p:pic>
    </p:spTree>
    <p:extLst>
      <p:ext uri="{BB962C8B-B14F-4D97-AF65-F5344CB8AC3E}">
        <p14:creationId xmlns:p14="http://schemas.microsoft.com/office/powerpoint/2010/main" val="918415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 </a:t>
            </a:r>
            <a:r>
              <a:rPr lang="en-US" dirty="0">
                <a:solidFill>
                  <a:schemeClr val="tx1"/>
                </a:solidFill>
              </a:rPr>
              <a:t>INTRODUCTION</a:t>
            </a:r>
            <a:endParaRPr lang="en-IN" dirty="0">
              <a:solidFill>
                <a:schemeClr val="tx1"/>
              </a:solidFill>
            </a:endParaRPr>
          </a:p>
        </p:txBody>
      </p:sp>
      <p:sp>
        <p:nvSpPr>
          <p:cNvPr id="3" name="Content Placeholder 2"/>
          <p:cNvSpPr>
            <a:spLocks noGrp="1"/>
          </p:cNvSpPr>
          <p:nvPr>
            <p:ph idx="1"/>
          </p:nvPr>
        </p:nvSpPr>
        <p:spPr/>
        <p:txBody>
          <a:bodyPr/>
          <a:lstStyle/>
          <a:p>
            <a:r>
              <a:rPr lang="en-US" dirty="0"/>
              <a:t>In the era of smartphones and mobile technology, vast amount of data about smartphones, sensors and other technologies are generated and stored in the database. In a mobile sales dataset typically contains  mobile brands, distributor, city, total sales and so on. By data visualizing and analyzing we can get detail insights and find patterns and market performances of a specific region and brand. This data analysis can help to take decisions related to market strategies, product distribution and so on. By doing so, we can optimize sales performance and take decisions of marketing strategies.</a:t>
            </a:r>
            <a:endParaRPr lang="en-IN" dirty="0"/>
          </a:p>
        </p:txBody>
      </p:sp>
    </p:spTree>
    <p:extLst>
      <p:ext uri="{BB962C8B-B14F-4D97-AF65-F5344CB8AC3E}">
        <p14:creationId xmlns:p14="http://schemas.microsoft.com/office/powerpoint/2010/main" val="3990701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9B29C-4D32-557F-4434-6AFC5C9888D9}"/>
              </a:ext>
            </a:extLst>
          </p:cNvPr>
          <p:cNvSpPr>
            <a:spLocks noGrp="1"/>
          </p:cNvSpPr>
          <p:nvPr>
            <p:ph type="title"/>
          </p:nvPr>
        </p:nvSpPr>
        <p:spPr>
          <a:xfrm>
            <a:off x="733318" y="2429069"/>
            <a:ext cx="8596668" cy="1320800"/>
          </a:xfrm>
        </p:spPr>
        <p:txBody>
          <a:bodyPr>
            <a:normAutofit/>
          </a:bodyPr>
          <a:lstStyle/>
          <a:p>
            <a:pPr algn="ctr"/>
            <a:r>
              <a:rPr lang="en-IN" sz="4200" dirty="0">
                <a:solidFill>
                  <a:schemeClr val="tx1"/>
                </a:solidFill>
              </a:rPr>
              <a:t>THANK YOU</a:t>
            </a:r>
          </a:p>
        </p:txBody>
      </p:sp>
    </p:spTree>
    <p:extLst>
      <p:ext uri="{BB962C8B-B14F-4D97-AF65-F5344CB8AC3E}">
        <p14:creationId xmlns:p14="http://schemas.microsoft.com/office/powerpoint/2010/main" val="3447000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solidFill>
                  <a:schemeClr val="tx1"/>
                </a:solidFill>
              </a:rPr>
              <a:t>Description</a:t>
            </a:r>
          </a:p>
        </p:txBody>
      </p:sp>
      <p:sp>
        <p:nvSpPr>
          <p:cNvPr id="3" name="Content Placeholder 2"/>
          <p:cNvSpPr>
            <a:spLocks noGrp="1"/>
          </p:cNvSpPr>
          <p:nvPr>
            <p:ph idx="1"/>
          </p:nvPr>
        </p:nvSpPr>
        <p:spPr/>
        <p:txBody>
          <a:bodyPr/>
          <a:lstStyle/>
          <a:p>
            <a:r>
              <a:rPr lang="en-IN" dirty="0"/>
              <a:t>The database contains 3 tables which are phone sales table, customer table and mobile table. In Phone sales table we have details of how many smartphones were sold at which country and at what price. It gives details about which mobile brand is selling more than other brands. Next one is Customer table, where there are basic details of customer like first name , last name, email, and by which  distributor they purchased it. Last one is Mobile </a:t>
            </a:r>
          </a:p>
          <a:p>
            <a:pPr marL="0" indent="0">
              <a:buNone/>
            </a:pPr>
            <a:endParaRPr lang="en-IN" dirty="0"/>
          </a:p>
        </p:txBody>
      </p:sp>
    </p:spTree>
    <p:extLst>
      <p:ext uri="{BB962C8B-B14F-4D97-AF65-F5344CB8AC3E}">
        <p14:creationId xmlns:p14="http://schemas.microsoft.com/office/powerpoint/2010/main" val="1328445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F5FCDB-8517-FF43-0E98-280E48EBC5F1}"/>
              </a:ext>
            </a:extLst>
          </p:cNvPr>
          <p:cNvPicPr>
            <a:picLocks noChangeAspect="1"/>
          </p:cNvPicPr>
          <p:nvPr/>
        </p:nvPicPr>
        <p:blipFill rotWithShape="1">
          <a:blip r:embed="rId2"/>
          <a:srcRect l="29311" t="22721" r="11684" b="11292"/>
          <a:stretch/>
        </p:blipFill>
        <p:spPr>
          <a:xfrm>
            <a:off x="429208" y="634481"/>
            <a:ext cx="8884843" cy="5589038"/>
          </a:xfrm>
          <a:prstGeom prst="rect">
            <a:avLst/>
          </a:prstGeom>
        </p:spPr>
      </p:pic>
    </p:spTree>
    <p:extLst>
      <p:ext uri="{BB962C8B-B14F-4D97-AF65-F5344CB8AC3E}">
        <p14:creationId xmlns:p14="http://schemas.microsoft.com/office/powerpoint/2010/main" val="1804010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dirty="0">
                <a:solidFill>
                  <a:schemeClr val="tx1"/>
                </a:solidFill>
              </a:rPr>
              <a:t>Commands</a:t>
            </a:r>
          </a:p>
        </p:txBody>
      </p:sp>
      <p:sp>
        <p:nvSpPr>
          <p:cNvPr id="3" name="Content Placeholder 2"/>
          <p:cNvSpPr>
            <a:spLocks noGrp="1"/>
          </p:cNvSpPr>
          <p:nvPr>
            <p:ph idx="1"/>
          </p:nvPr>
        </p:nvSpPr>
        <p:spPr>
          <a:xfrm>
            <a:off x="677334" y="1367487"/>
            <a:ext cx="8596668" cy="5490513"/>
          </a:xfrm>
        </p:spPr>
        <p:txBody>
          <a:bodyPr>
            <a:normAutofit/>
          </a:bodyPr>
          <a:lstStyle/>
          <a:p>
            <a:pPr marL="0" indent="0">
              <a:buNone/>
            </a:pPr>
            <a:r>
              <a:rPr lang="en-US" b="1" dirty="0"/>
              <a:t>Create Phone Sales table:-</a:t>
            </a:r>
          </a:p>
          <a:p>
            <a:pPr marL="0" indent="0">
              <a:buNone/>
            </a:pPr>
            <a:r>
              <a:rPr lang="en-US" dirty="0"/>
              <a:t>CREATE TABLE </a:t>
            </a:r>
            <a:r>
              <a:rPr lang="en-US" dirty="0" err="1"/>
              <a:t>Phone_Sales</a:t>
            </a:r>
            <a:r>
              <a:rPr lang="en-US" dirty="0"/>
              <a:t> (</a:t>
            </a:r>
          </a:p>
          <a:p>
            <a:pPr marL="0" indent="0">
              <a:buNone/>
            </a:pPr>
            <a:r>
              <a:rPr lang="en-US" dirty="0"/>
              <a:t>    ID INT PRIMARY KEY,</a:t>
            </a:r>
          </a:p>
          <a:p>
            <a:pPr marL="0" indent="0">
              <a:buNone/>
            </a:pPr>
            <a:r>
              <a:rPr lang="en-US" dirty="0"/>
              <a:t>    Country VARCHAR(40),</a:t>
            </a:r>
          </a:p>
          <a:p>
            <a:pPr marL="0" indent="0">
              <a:buNone/>
            </a:pPr>
            <a:r>
              <a:rPr lang="en-US" dirty="0"/>
              <a:t>    Distributor VARCHAR(50),</a:t>
            </a:r>
          </a:p>
          <a:p>
            <a:pPr marL="0" indent="0">
              <a:buNone/>
            </a:pPr>
            <a:r>
              <a:rPr lang="en-US" dirty="0"/>
              <a:t>    Brand VARCHAR(50),</a:t>
            </a:r>
          </a:p>
          <a:p>
            <a:pPr marL="0" indent="0">
              <a:buNone/>
            </a:pPr>
            <a:r>
              <a:rPr lang="en-US" dirty="0"/>
              <a:t>    Operator varchar(40),</a:t>
            </a:r>
          </a:p>
          <a:p>
            <a:pPr marL="0" indent="0">
              <a:buNone/>
            </a:pPr>
            <a:r>
              <a:rPr lang="en-US" dirty="0"/>
              <a:t>    </a:t>
            </a:r>
            <a:r>
              <a:rPr lang="en-US" dirty="0" err="1"/>
              <a:t>Unit_Cost</a:t>
            </a:r>
            <a:r>
              <a:rPr lang="en-US" dirty="0"/>
              <a:t> FLOAT,</a:t>
            </a:r>
          </a:p>
          <a:p>
            <a:pPr marL="0" indent="0">
              <a:buNone/>
            </a:pPr>
            <a:r>
              <a:rPr lang="en-US" dirty="0"/>
              <a:t>    Sales BIGINT,</a:t>
            </a:r>
          </a:p>
          <a:p>
            <a:pPr marL="0" indent="0">
              <a:buNone/>
            </a:pPr>
            <a:r>
              <a:rPr lang="en-US" dirty="0"/>
              <a:t>    </a:t>
            </a:r>
            <a:r>
              <a:rPr lang="en-US" dirty="0" err="1"/>
              <a:t>Unit_Price</a:t>
            </a:r>
            <a:r>
              <a:rPr lang="en-US" dirty="0"/>
              <a:t> FLOAT</a:t>
            </a:r>
          </a:p>
          <a:p>
            <a:pPr marL="0" indent="0">
              <a:buNone/>
            </a:pPr>
            <a:r>
              <a:rPr lang="en-US" dirty="0"/>
              <a:t>)</a:t>
            </a:r>
          </a:p>
          <a:p>
            <a:pPr marL="0" indent="0">
              <a:buNone/>
            </a:pPr>
            <a:r>
              <a:rPr lang="en-US" dirty="0"/>
              <a:t>After creating the phone sales table and import the dataset from csv file and it will import the data from csv </a:t>
            </a:r>
            <a:r>
              <a:rPr lang="en-US" dirty="0" err="1"/>
              <a:t>dile</a:t>
            </a:r>
            <a:r>
              <a:rPr lang="en-US" dirty="0"/>
              <a:t>.</a:t>
            </a:r>
          </a:p>
          <a:p>
            <a:pPr marL="0" indent="0">
              <a:buNone/>
            </a:pPr>
            <a:endParaRPr lang="en-IN" dirty="0"/>
          </a:p>
        </p:txBody>
      </p:sp>
    </p:spTree>
    <p:extLst>
      <p:ext uri="{BB962C8B-B14F-4D97-AF65-F5344CB8AC3E}">
        <p14:creationId xmlns:p14="http://schemas.microsoft.com/office/powerpoint/2010/main" val="673578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56036" y="593047"/>
            <a:ext cx="8596668" cy="6115663"/>
          </a:xfrm>
        </p:spPr>
        <p:txBody>
          <a:bodyPr>
            <a:normAutofit/>
          </a:bodyPr>
          <a:lstStyle/>
          <a:p>
            <a:pPr marL="0" indent="0">
              <a:buNone/>
            </a:pPr>
            <a:r>
              <a:rPr lang="en-US" b="1" dirty="0"/>
              <a:t>Create Mobile table:-</a:t>
            </a:r>
          </a:p>
          <a:p>
            <a:pPr marL="0" indent="0">
              <a:buNone/>
            </a:pPr>
            <a:r>
              <a:rPr lang="en-US" dirty="0"/>
              <a:t>CREATE TABLE Mobile (    </a:t>
            </a:r>
            <a:r>
              <a:rPr lang="en-US" dirty="0" err="1"/>
              <a:t>Mobile_ID</a:t>
            </a:r>
            <a:r>
              <a:rPr lang="en-US" dirty="0"/>
              <a:t> int primary key,  </a:t>
            </a:r>
          </a:p>
          <a:p>
            <a:pPr marL="0" indent="0">
              <a:buNone/>
            </a:pPr>
            <a:r>
              <a:rPr lang="en-US" dirty="0"/>
              <a:t>  Brand varchar(90),   </a:t>
            </a:r>
          </a:p>
          <a:p>
            <a:pPr marL="0" indent="0">
              <a:buNone/>
            </a:pPr>
            <a:r>
              <a:rPr lang="en-US" dirty="0"/>
              <a:t> </a:t>
            </a:r>
            <a:r>
              <a:rPr lang="en-US" dirty="0" err="1"/>
              <a:t>Unit_Cost</a:t>
            </a:r>
            <a:r>
              <a:rPr lang="en-US" dirty="0"/>
              <a:t> Varchar(50),  </a:t>
            </a:r>
          </a:p>
          <a:p>
            <a:pPr marL="0" indent="0">
              <a:buNone/>
            </a:pPr>
            <a:r>
              <a:rPr lang="en-US" dirty="0"/>
              <a:t>  </a:t>
            </a:r>
            <a:r>
              <a:rPr lang="en-US" dirty="0" err="1"/>
              <a:t>Unit_Price</a:t>
            </a:r>
            <a:r>
              <a:rPr lang="en-US" dirty="0"/>
              <a:t> FLOAT)</a:t>
            </a:r>
          </a:p>
          <a:p>
            <a:pPr marL="0" indent="0">
              <a:buNone/>
            </a:pPr>
            <a:r>
              <a:rPr lang="en-IN" b="1" dirty="0"/>
              <a:t>Create Customer Table:-</a:t>
            </a:r>
          </a:p>
          <a:p>
            <a:pPr marL="0" indent="0">
              <a:buNone/>
            </a:pPr>
            <a:r>
              <a:rPr lang="en-US" dirty="0"/>
              <a:t>CREATE TABLE Customer (    </a:t>
            </a:r>
            <a:r>
              <a:rPr lang="en-US" dirty="0" err="1"/>
              <a:t>Customer_ID</a:t>
            </a:r>
            <a:r>
              <a:rPr lang="en-US" dirty="0"/>
              <a:t> INT PRIMARY KEY,   </a:t>
            </a:r>
          </a:p>
          <a:p>
            <a:pPr marL="0" indent="0">
              <a:buNone/>
            </a:pPr>
            <a:r>
              <a:rPr lang="en-US" dirty="0"/>
              <a:t> </a:t>
            </a:r>
            <a:r>
              <a:rPr lang="en-US" dirty="0" err="1"/>
              <a:t>Mobile_ID</a:t>
            </a:r>
            <a:r>
              <a:rPr lang="en-US" dirty="0"/>
              <a:t> int unique,   </a:t>
            </a:r>
          </a:p>
          <a:p>
            <a:pPr marL="0" indent="0">
              <a:buNone/>
            </a:pPr>
            <a:r>
              <a:rPr lang="en-US" dirty="0"/>
              <a:t> </a:t>
            </a:r>
            <a:r>
              <a:rPr lang="en-US" dirty="0" err="1"/>
              <a:t>First_Name</a:t>
            </a:r>
            <a:r>
              <a:rPr lang="en-US" dirty="0"/>
              <a:t> varchar(90), </a:t>
            </a:r>
          </a:p>
          <a:p>
            <a:pPr marL="0" indent="0">
              <a:buNone/>
            </a:pPr>
            <a:r>
              <a:rPr lang="en-US" dirty="0"/>
              <a:t>   </a:t>
            </a:r>
            <a:r>
              <a:rPr lang="en-US" dirty="0" err="1"/>
              <a:t>Last_Name</a:t>
            </a:r>
            <a:r>
              <a:rPr lang="en-US" dirty="0"/>
              <a:t> Varchar(50),  </a:t>
            </a:r>
          </a:p>
          <a:p>
            <a:pPr marL="0" indent="0">
              <a:buNone/>
            </a:pPr>
            <a:r>
              <a:rPr lang="en-US" dirty="0"/>
              <a:t>  Email varchar(90),   </a:t>
            </a:r>
          </a:p>
          <a:p>
            <a:pPr marL="0" indent="0">
              <a:buNone/>
            </a:pPr>
            <a:r>
              <a:rPr lang="en-US" dirty="0"/>
              <a:t> Country VARCHAR(40),  </a:t>
            </a:r>
          </a:p>
          <a:p>
            <a:pPr marL="0" indent="0">
              <a:buNone/>
            </a:pPr>
            <a:r>
              <a:rPr lang="en-US" dirty="0"/>
              <a:t>  Distributor VARCHAR(50), </a:t>
            </a:r>
          </a:p>
          <a:p>
            <a:pPr marL="0" indent="0">
              <a:buNone/>
            </a:pPr>
            <a:r>
              <a:rPr lang="en-US" dirty="0"/>
              <a:t>   Operator varchar(40)    )</a:t>
            </a:r>
            <a:endParaRPr lang="en-IN" dirty="0"/>
          </a:p>
        </p:txBody>
      </p:sp>
    </p:spTree>
    <p:extLst>
      <p:ext uri="{BB962C8B-B14F-4D97-AF65-F5344CB8AC3E}">
        <p14:creationId xmlns:p14="http://schemas.microsoft.com/office/powerpoint/2010/main" val="100990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7412B-0BE5-31FF-FC8E-BCD7BCF34832}"/>
              </a:ext>
            </a:extLst>
          </p:cNvPr>
          <p:cNvSpPr>
            <a:spLocks noGrp="1"/>
          </p:cNvSpPr>
          <p:nvPr>
            <p:ph type="title"/>
          </p:nvPr>
        </p:nvSpPr>
        <p:spPr/>
        <p:txBody>
          <a:bodyPr/>
          <a:lstStyle/>
          <a:p>
            <a:r>
              <a:rPr lang="en-IN" dirty="0">
                <a:solidFill>
                  <a:schemeClr val="tx1"/>
                </a:solidFill>
              </a:rPr>
              <a:t>UPDATE COMMAND</a:t>
            </a:r>
          </a:p>
        </p:txBody>
      </p:sp>
      <p:pic>
        <p:nvPicPr>
          <p:cNvPr id="5" name="Picture 4">
            <a:extLst>
              <a:ext uri="{FF2B5EF4-FFF2-40B4-BE49-F238E27FC236}">
                <a16:creationId xmlns:a16="http://schemas.microsoft.com/office/drawing/2014/main" id="{3256BFF6-2D48-C99C-4111-93F03FF07BB1}"/>
              </a:ext>
            </a:extLst>
          </p:cNvPr>
          <p:cNvPicPr>
            <a:picLocks noChangeAspect="1"/>
          </p:cNvPicPr>
          <p:nvPr/>
        </p:nvPicPr>
        <p:blipFill rotWithShape="1">
          <a:blip r:embed="rId2"/>
          <a:srcRect l="14082" t="11292" r="32653" b="23401"/>
          <a:stretch/>
        </p:blipFill>
        <p:spPr>
          <a:xfrm>
            <a:off x="677334" y="1270000"/>
            <a:ext cx="7884369" cy="5437495"/>
          </a:xfrm>
          <a:prstGeom prst="rect">
            <a:avLst/>
          </a:prstGeom>
        </p:spPr>
      </p:pic>
    </p:spTree>
    <p:extLst>
      <p:ext uri="{BB962C8B-B14F-4D97-AF65-F5344CB8AC3E}">
        <p14:creationId xmlns:p14="http://schemas.microsoft.com/office/powerpoint/2010/main" val="2294456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2714D-DEDA-1596-2DCF-7C331A7B191D}"/>
              </a:ext>
            </a:extLst>
          </p:cNvPr>
          <p:cNvSpPr>
            <a:spLocks noGrp="1"/>
          </p:cNvSpPr>
          <p:nvPr>
            <p:ph type="title"/>
          </p:nvPr>
        </p:nvSpPr>
        <p:spPr/>
        <p:txBody>
          <a:bodyPr/>
          <a:lstStyle/>
          <a:p>
            <a:r>
              <a:rPr lang="en-IN" dirty="0">
                <a:solidFill>
                  <a:schemeClr val="tx1"/>
                </a:solidFill>
              </a:rPr>
              <a:t>Alter commands</a:t>
            </a:r>
          </a:p>
        </p:txBody>
      </p:sp>
      <p:pic>
        <p:nvPicPr>
          <p:cNvPr id="5" name="Picture 4">
            <a:extLst>
              <a:ext uri="{FF2B5EF4-FFF2-40B4-BE49-F238E27FC236}">
                <a16:creationId xmlns:a16="http://schemas.microsoft.com/office/drawing/2014/main" id="{0002EA2F-B77A-E1D3-4E65-2D007DD11924}"/>
              </a:ext>
            </a:extLst>
          </p:cNvPr>
          <p:cNvPicPr>
            <a:picLocks noChangeAspect="1"/>
          </p:cNvPicPr>
          <p:nvPr/>
        </p:nvPicPr>
        <p:blipFill rotWithShape="1">
          <a:blip r:embed="rId2"/>
          <a:srcRect l="15001" t="10748" r="33341" b="24082"/>
          <a:stretch/>
        </p:blipFill>
        <p:spPr>
          <a:xfrm>
            <a:off x="961053" y="1296955"/>
            <a:ext cx="7343192" cy="5210948"/>
          </a:xfrm>
          <a:prstGeom prst="rect">
            <a:avLst/>
          </a:prstGeom>
        </p:spPr>
      </p:pic>
    </p:spTree>
    <p:extLst>
      <p:ext uri="{BB962C8B-B14F-4D97-AF65-F5344CB8AC3E}">
        <p14:creationId xmlns:p14="http://schemas.microsoft.com/office/powerpoint/2010/main" val="3046903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67FF688-2858-0603-FD8B-D7D37B06940B}"/>
              </a:ext>
            </a:extLst>
          </p:cNvPr>
          <p:cNvPicPr>
            <a:picLocks noChangeAspect="1"/>
          </p:cNvPicPr>
          <p:nvPr/>
        </p:nvPicPr>
        <p:blipFill rotWithShape="1">
          <a:blip r:embed="rId2"/>
          <a:srcRect l="13393" r="45740" b="22449"/>
          <a:stretch/>
        </p:blipFill>
        <p:spPr>
          <a:xfrm>
            <a:off x="643811" y="195943"/>
            <a:ext cx="7819054" cy="6587412"/>
          </a:xfrm>
          <a:prstGeom prst="rect">
            <a:avLst/>
          </a:prstGeom>
        </p:spPr>
      </p:pic>
    </p:spTree>
    <p:extLst>
      <p:ext uri="{BB962C8B-B14F-4D97-AF65-F5344CB8AC3E}">
        <p14:creationId xmlns:p14="http://schemas.microsoft.com/office/powerpoint/2010/main" val="332250428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257</TotalTime>
  <Words>436</Words>
  <Application>Microsoft Office PowerPoint</Application>
  <PresentationFormat>Widescreen</PresentationFormat>
  <Paragraphs>47</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Cambria</vt:lpstr>
      <vt:lpstr>Trebuchet MS</vt:lpstr>
      <vt:lpstr>Wingdings 3</vt:lpstr>
      <vt:lpstr>Facet</vt:lpstr>
      <vt:lpstr>DATA ANALYSIS</vt:lpstr>
      <vt:lpstr> INTRODUCTION</vt:lpstr>
      <vt:lpstr>Description</vt:lpstr>
      <vt:lpstr>PowerPoint Presentation</vt:lpstr>
      <vt:lpstr>Commands</vt:lpstr>
      <vt:lpstr>PowerPoint Presentation</vt:lpstr>
      <vt:lpstr>UPDATE COMMAND</vt:lpstr>
      <vt:lpstr>Alter commands</vt:lpstr>
      <vt:lpstr>PowerPoint Presentation</vt:lpstr>
      <vt:lpstr>Maximum Sales by country</vt:lpstr>
      <vt:lpstr>PowerPoint Presentation</vt:lpstr>
      <vt:lpstr>TOTAL REVENUE OF EACH MOBILE BRAND IN DOLLARS</vt:lpstr>
      <vt:lpstr>PowerPoint Presentation</vt:lpstr>
      <vt:lpstr>AVERAGE UNIT PRICE OF MOBILE BY DISTRIBUTOR</vt:lpstr>
      <vt:lpstr>MOBILE SALES &amp; OTHER DETAILS OF DISTRIBUTOR STARTING FROM S ALPHABHET</vt:lpstr>
      <vt:lpstr>JOINS</vt:lpstr>
      <vt:lpstr>JOINS</vt:lpstr>
      <vt:lpstr>DISPLAYING VIEW OUTPUT</vt:lpstr>
      <vt:lpstr>COUNTRIES WHICH HAVE UNIT PRICE OF MORE THAN 500</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ITVEDANT05</dc:creator>
  <cp:lastModifiedBy>ANISH KULKARNI</cp:lastModifiedBy>
  <cp:revision>5</cp:revision>
  <dcterms:created xsi:type="dcterms:W3CDTF">2024-08-09T14:11:46Z</dcterms:created>
  <dcterms:modified xsi:type="dcterms:W3CDTF">2024-08-13T11:56:34Z</dcterms:modified>
</cp:coreProperties>
</file>

<file path=docProps/thumbnail.jpeg>
</file>